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6" r:id="rId2"/>
    <p:sldId id="264" r:id="rId3"/>
    <p:sldId id="268" r:id="rId4"/>
    <p:sldId id="267" r:id="rId5"/>
    <p:sldId id="265" r:id="rId6"/>
    <p:sldId id="257" r:id="rId7"/>
    <p:sldId id="262" r:id="rId8"/>
    <p:sldId id="263" r:id="rId9"/>
    <p:sldId id="261" r:id="rId10"/>
    <p:sldId id="260" r:id="rId11"/>
    <p:sldId id="256" r:id="rId12"/>
    <p:sldId id="258" r:id="rId13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7E33-D8CC-4974-BCEC-D034329251E5}" type="datetimeFigureOut">
              <a:rPr lang="es-CO" smtClean="0"/>
              <a:pPr/>
              <a:t>14/02/2012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69CA-CE28-44B3-B2F0-4DFE282CBA3E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7E33-D8CC-4974-BCEC-D034329251E5}" type="datetimeFigureOut">
              <a:rPr lang="es-CO" smtClean="0"/>
              <a:pPr/>
              <a:t>14/02/2012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69CA-CE28-44B3-B2F0-4DFE282CBA3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7E33-D8CC-4974-BCEC-D034329251E5}" type="datetimeFigureOut">
              <a:rPr lang="es-CO" smtClean="0"/>
              <a:pPr/>
              <a:t>14/02/2012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69CA-CE28-44B3-B2F0-4DFE282CBA3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7E33-D8CC-4974-BCEC-D034329251E5}" type="datetimeFigureOut">
              <a:rPr lang="es-CO" smtClean="0"/>
              <a:pPr/>
              <a:t>14/02/2012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69CA-CE28-44B3-B2F0-4DFE282CBA3E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7E33-D8CC-4974-BCEC-D034329251E5}" type="datetimeFigureOut">
              <a:rPr lang="es-CO" smtClean="0"/>
              <a:pPr/>
              <a:t>14/02/2012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69CA-CE28-44B3-B2F0-4DFE282CBA3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7E33-D8CC-4974-BCEC-D034329251E5}" type="datetimeFigureOut">
              <a:rPr lang="es-CO" smtClean="0"/>
              <a:pPr/>
              <a:t>14/02/2012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69CA-CE28-44B3-B2F0-4DFE282CBA3E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7E33-D8CC-4974-BCEC-D034329251E5}" type="datetimeFigureOut">
              <a:rPr lang="es-CO" smtClean="0"/>
              <a:pPr/>
              <a:t>14/02/2012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69CA-CE28-44B3-B2F0-4DFE282CBA3E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7E33-D8CC-4974-BCEC-D034329251E5}" type="datetimeFigureOut">
              <a:rPr lang="es-CO" smtClean="0"/>
              <a:pPr/>
              <a:t>14/02/2012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69CA-CE28-44B3-B2F0-4DFE282CBA3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7E33-D8CC-4974-BCEC-D034329251E5}" type="datetimeFigureOut">
              <a:rPr lang="es-CO" smtClean="0"/>
              <a:pPr/>
              <a:t>14/02/2012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69CA-CE28-44B3-B2F0-4DFE282CBA3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7E33-D8CC-4974-BCEC-D034329251E5}" type="datetimeFigureOut">
              <a:rPr lang="es-CO" smtClean="0"/>
              <a:pPr/>
              <a:t>14/02/2012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69CA-CE28-44B3-B2F0-4DFE282CBA3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7E33-D8CC-4974-BCEC-D034329251E5}" type="datetimeFigureOut">
              <a:rPr lang="es-CO" smtClean="0"/>
              <a:pPr/>
              <a:t>14/02/2012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69CA-CE28-44B3-B2F0-4DFE282CBA3E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F267E33-D8CC-4974-BCEC-D034329251E5}" type="datetimeFigureOut">
              <a:rPr lang="es-CO" smtClean="0"/>
              <a:pPr/>
              <a:t>14/02/2012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82E69CA-CE28-44B3-B2F0-4DFE282CBA3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ubtítulo"/>
          <p:cNvSpPr>
            <a:spLocks noGrp="1"/>
          </p:cNvSpPr>
          <p:nvPr>
            <p:ph type="subTitle" idx="1"/>
          </p:nvPr>
        </p:nvSpPr>
        <p:spPr>
          <a:xfrm>
            <a:off x="214282" y="2357430"/>
            <a:ext cx="5637010" cy="4143404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es-ES" sz="11200" dirty="0" smtClean="0">
                <a:latin typeface="Arial Narrow" pitchFamily="34" charset="0"/>
              </a:rPr>
              <a:t>Jhonatán Agualimpia  </a:t>
            </a:r>
          </a:p>
          <a:p>
            <a:pPr algn="ctr"/>
            <a:r>
              <a:rPr lang="es-ES" sz="11200" dirty="0" smtClean="0">
                <a:latin typeface="Arial Narrow" pitchFamily="34" charset="0"/>
              </a:rPr>
              <a:t>Andrés Aristizabal </a:t>
            </a:r>
          </a:p>
          <a:p>
            <a:pPr algn="ctr"/>
            <a:r>
              <a:rPr lang="es-ES" sz="11200" dirty="0" smtClean="0">
                <a:latin typeface="Arial Narrow" pitchFamily="34" charset="0"/>
              </a:rPr>
              <a:t>Cristian </a:t>
            </a:r>
            <a:r>
              <a:rPr lang="es-ES" sz="11200" dirty="0" smtClean="0">
                <a:latin typeface="Arial Narrow" pitchFamily="34" charset="0"/>
              </a:rPr>
              <a:t>Murillo </a:t>
            </a:r>
          </a:p>
          <a:p>
            <a:pPr algn="ctr"/>
            <a:r>
              <a:rPr lang="es-ES" sz="11200" dirty="0" smtClean="0">
                <a:latin typeface="Arial Narrow" pitchFamily="34" charset="0"/>
              </a:rPr>
              <a:t>Vanesa Tabares </a:t>
            </a:r>
          </a:p>
          <a:p>
            <a:pPr algn="ctr"/>
            <a:r>
              <a:rPr lang="es-ES" sz="11200" dirty="0" smtClean="0">
                <a:latin typeface="Arial Narrow" pitchFamily="34" charset="0"/>
              </a:rPr>
              <a:t>Liliana Mosquera </a:t>
            </a:r>
          </a:p>
          <a:p>
            <a:pPr algn="ctr"/>
            <a:r>
              <a:rPr lang="es-ES" sz="11200" dirty="0" smtClean="0">
                <a:latin typeface="Arial Narrow" pitchFamily="34" charset="0"/>
              </a:rPr>
              <a:t>Yadira Rivas </a:t>
            </a:r>
          </a:p>
          <a:p>
            <a:pPr algn="ctr"/>
            <a:r>
              <a:rPr lang="es-ES" sz="11200" dirty="0" smtClean="0">
                <a:latin typeface="Arial Narrow" pitchFamily="34" charset="0"/>
              </a:rPr>
              <a:t>Angie Guali </a:t>
            </a:r>
          </a:p>
          <a:p>
            <a:pPr algn="ctr"/>
            <a:r>
              <a:rPr lang="es-ES" sz="7000" dirty="0">
                <a:latin typeface="Constantia" pitchFamily="18" charset="0"/>
              </a:rPr>
              <a:t> </a:t>
            </a:r>
            <a:r>
              <a:rPr lang="es-ES" sz="7000" dirty="0" smtClean="0">
                <a:latin typeface="Constantia" pitchFamily="18" charset="0"/>
              </a:rPr>
              <a:t>                                                                                                  </a:t>
            </a:r>
            <a:endParaRPr lang="es-ES" sz="19200" dirty="0" smtClean="0">
              <a:latin typeface="Constantia" pitchFamily="18" charset="0"/>
            </a:endParaRPr>
          </a:p>
          <a:p>
            <a:r>
              <a:rPr lang="es-ES" dirty="0" smtClean="0"/>
              <a:t> </a:t>
            </a:r>
            <a:endParaRPr lang="es-CO" dirty="0"/>
          </a:p>
        </p:txBody>
      </p:sp>
      <p:sp>
        <p:nvSpPr>
          <p:cNvPr id="4" name="3 Rectángulo"/>
          <p:cNvSpPr/>
          <p:nvPr/>
        </p:nvSpPr>
        <p:spPr>
          <a:xfrm>
            <a:off x="1928794" y="214290"/>
            <a:ext cx="674896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Motores de Bases de</a:t>
            </a:r>
          </a:p>
          <a:p>
            <a:pPr algn="ctr"/>
            <a:r>
              <a:rPr lang="es-E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Datos </a:t>
            </a:r>
            <a:endParaRPr lang="es-E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357818" y="3500438"/>
            <a:ext cx="2286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6600" dirty="0" smtClean="0">
                <a:solidFill>
                  <a:srgbClr val="212745"/>
                </a:solidFill>
                <a:latin typeface="Constantia" pitchFamily="18" charset="0"/>
              </a:rPr>
              <a:t>11º2</a:t>
            </a:r>
            <a:endParaRPr lang="es-ES" sz="6600" dirty="0"/>
          </a:p>
        </p:txBody>
      </p:sp>
    </p:spTree>
    <p:extLst>
      <p:ext uri="{BB962C8B-B14F-4D97-AF65-F5344CB8AC3E}">
        <p14:creationId xmlns:p14="http://schemas.microsoft.com/office/powerpoint/2010/main" val="336557829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95536" y="1700808"/>
            <a:ext cx="64624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800" dirty="0">
                <a:latin typeface="Arial Narrow" pitchFamily="34" charset="0"/>
              </a:rPr>
              <a:t>SQLite es un sistema de gestión de bases de datos relacional compatible con ACID, contenida en una relativamente pequeña (~275 kiB)</a:t>
            </a:r>
            <a:r>
              <a:rPr lang="es-ES" sz="2800" baseline="30000" dirty="0">
                <a:latin typeface="Arial Narrow" pitchFamily="34" charset="0"/>
              </a:rPr>
              <a:t> </a:t>
            </a:r>
            <a:r>
              <a:rPr lang="es-ES" sz="2800" dirty="0">
                <a:latin typeface="Arial Narrow" pitchFamily="34" charset="0"/>
              </a:rPr>
              <a:t>biblioteca en C. SQLite es un proyecto de dominio público</a:t>
            </a:r>
            <a:r>
              <a:rPr lang="es-ES" sz="2800" baseline="30000" dirty="0">
                <a:latin typeface="Arial Narrow" pitchFamily="34" charset="0"/>
              </a:rPr>
              <a:t> </a:t>
            </a:r>
            <a:r>
              <a:rPr lang="es-ES" sz="2800" dirty="0">
                <a:latin typeface="Arial Narrow" pitchFamily="34" charset="0"/>
              </a:rPr>
              <a:t> creado por D. Richard Hipp.</a:t>
            </a:r>
          </a:p>
        </p:txBody>
      </p:sp>
      <p:pic>
        <p:nvPicPr>
          <p:cNvPr id="3" name="Picture 4" descr="http://2.bp.blogspot.com/_AtKas6-vobo/TS_F9F07AnI/AAAAAAAAARs/dMYbJ7ZYIsc/s1600/sqlit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581128"/>
            <a:ext cx="60960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3143240" y="357166"/>
            <a:ext cx="26853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onstantia" pitchFamily="18" charset="0"/>
                <a:cs typeface="Arial" pitchFamily="34" charset="0"/>
              </a:rPr>
              <a:t>SQLITE</a:t>
            </a:r>
            <a:endParaRPr lang="es-E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32816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42976" y="1285860"/>
            <a:ext cx="7056784" cy="5184576"/>
          </a:xfrm>
        </p:spPr>
        <p:txBody>
          <a:bodyPr>
            <a:normAutofit/>
          </a:bodyPr>
          <a:lstStyle/>
          <a:p>
            <a:pPr algn="ctr"/>
            <a:r>
              <a:rPr lang="es-ES" sz="2800" dirty="0" smtClean="0">
                <a:latin typeface="Arial Narrow" pitchFamily="34" charset="0"/>
              </a:rPr>
              <a:t>Es </a:t>
            </a:r>
            <a:r>
              <a:rPr lang="es-ES" sz="2800" dirty="0">
                <a:latin typeface="Arial Narrow" pitchFamily="34" charset="0"/>
              </a:rPr>
              <a:t>un sistema de gestión de bases de datos relacionales para los sistemas operativos Microsoft Windows, desarrollado por Microsoft y orientado a ser usado en un entorno personal o en pequeñas organizaciones. </a:t>
            </a:r>
            <a:r>
              <a:rPr lang="es-ES" sz="2800" dirty="0" smtClean="0">
                <a:latin typeface="Arial Narrow" pitchFamily="34" charset="0"/>
              </a:rPr>
              <a:t>Permite </a:t>
            </a:r>
            <a:r>
              <a:rPr lang="es-ES" sz="2800" dirty="0">
                <a:latin typeface="Arial Narrow" pitchFamily="34" charset="0"/>
              </a:rPr>
              <a:t>crear ficheros de bases de datos relacionales que pueden ser fácilmente gestionadas por una interfaz </a:t>
            </a:r>
            <a:r>
              <a:rPr lang="es-ES" sz="2800" dirty="0" smtClean="0">
                <a:latin typeface="Arial Narrow" pitchFamily="34" charset="0"/>
              </a:rPr>
              <a:t>gráfica simple</a:t>
            </a:r>
            <a:r>
              <a:rPr lang="es-ES" sz="2800" dirty="0">
                <a:latin typeface="Arial Narrow" pitchFamily="34" charset="0"/>
              </a:rPr>
              <a:t>. Además, estas bases de datos pueden ser consultadas por otros programas. </a:t>
            </a:r>
            <a:endParaRPr lang="es-CO" sz="2800" dirty="0">
              <a:latin typeface="Arial Narrow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007693" y="351214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onstantia" pitchFamily="18" charset="0"/>
              </a:rPr>
              <a:t>Microsoft Access</a:t>
            </a:r>
            <a:endParaRPr lang="es-CO" sz="3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300370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8336"/>
            <a:ext cx="8448939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5267142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42976" y="2071678"/>
            <a:ext cx="6472808" cy="4488904"/>
          </a:xfrm>
        </p:spPr>
        <p:txBody>
          <a:bodyPr>
            <a:normAutofit lnSpcReduction="10000"/>
          </a:bodyPr>
          <a:lstStyle/>
          <a:p>
            <a:pPr algn="l"/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Es </a:t>
            </a:r>
            <a:r>
              <a:rPr lang="es-ES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un conjunto de </a:t>
            </a:r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Algoritmos </a:t>
            </a:r>
            <a:r>
              <a:rPr lang="es-ES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que permite la </a:t>
            </a:r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Gestión </a:t>
            </a:r>
            <a:r>
              <a:rPr lang="es-ES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y Optimización de Base de datos.</a:t>
            </a:r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/>
            </a:r>
            <a:b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</a:br>
            <a:r>
              <a:rPr lang="es-ES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Prudentemente el Motor de bases de datos utiliza instrucciones especificas para la:</a:t>
            </a:r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/>
            </a:r>
            <a:b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</a:br>
            <a:endParaRPr lang="es-ES" dirty="0" smtClean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  <a:p>
            <a:pPr algn="l"/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A) Búsqueda </a:t>
            </a:r>
            <a:r>
              <a:rPr lang="es-ES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de información</a:t>
            </a:r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/>
            </a:r>
            <a:b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</a:br>
            <a:r>
              <a:rPr lang="es-ES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B) Añadir, </a:t>
            </a:r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Borrar, </a:t>
            </a:r>
            <a:r>
              <a:rPr lang="es-ES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Modificar : Tablas</a:t>
            </a:r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/>
            </a:r>
            <a:b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</a:br>
            <a:r>
              <a:rPr lang="es-ES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C) Añadir, Borrar, Modificar : Campos</a:t>
            </a:r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/>
            </a:r>
            <a:b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</a:br>
            <a:r>
              <a:rPr lang="es-ES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D) Etc.</a:t>
            </a:r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/>
            </a:r>
            <a:b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</a:br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/>
            </a:r>
            <a:b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</a:br>
            <a:r>
              <a:rPr lang="es-ES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La </a:t>
            </a:r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mayoría </a:t>
            </a:r>
            <a:r>
              <a:rPr lang="es-ES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de los motores Basan sus </a:t>
            </a:r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búsquedas </a:t>
            </a:r>
            <a:r>
              <a:rPr lang="es-ES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por lo que se le llama I.D. (Identificadores) Ya que se facilita la </a:t>
            </a:r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Ordenación </a:t>
            </a:r>
            <a:r>
              <a:rPr lang="es-ES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por medio del </a:t>
            </a:r>
            <a:r>
              <a:rPr lang="es-ES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método </a:t>
            </a:r>
            <a:r>
              <a:rPr lang="es-ES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Burbuja.</a:t>
            </a:r>
            <a:endParaRPr lang="es-CO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42910" y="214290"/>
            <a:ext cx="679545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i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Que Es un Motor De </a:t>
            </a:r>
          </a:p>
          <a:p>
            <a:pPr algn="ctr"/>
            <a:r>
              <a:rPr lang="es-ES" sz="5400" b="1" i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Base De Datos</a:t>
            </a:r>
            <a:endParaRPr lang="es-E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577836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28596" y="2000240"/>
            <a:ext cx="87154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 smtClean="0">
                <a:latin typeface="Arial Narrow" pitchFamily="34" charset="0"/>
              </a:rPr>
              <a:t>ASISTENTE PARA LA OPTIMIZACIÓN DE MOTOR DE BASE DE DATOS (AYUDA F1).</a:t>
            </a:r>
          </a:p>
          <a:p>
            <a:pPr algn="ctr"/>
            <a:r>
              <a:rPr lang="es-ES" sz="2400" dirty="0" smtClean="0">
                <a:latin typeface="Arial Narrow" pitchFamily="34" charset="0"/>
              </a:rPr>
              <a:t>Proporciona ayuda para el Asistente para la optimización de Motor de base de datos y sus cuadros de diálogo relacionados.</a:t>
            </a:r>
          </a:p>
          <a:p>
            <a:pPr algn="ctr"/>
            <a:r>
              <a:rPr lang="es-ES" sz="2400" dirty="0" smtClean="0">
                <a:latin typeface="Arial Narrow" pitchFamily="34" charset="0"/>
              </a:rPr>
              <a:t>Servicio SQL Server Browser  Proporciona ayuda para el Servicio SQL Server Browser.</a:t>
            </a:r>
          </a:p>
          <a:p>
            <a:pPr algn="ctr"/>
            <a:r>
              <a:rPr lang="es-ES" sz="2400" dirty="0" smtClean="0">
                <a:latin typeface="Arial Narrow" pitchFamily="34" charset="0"/>
              </a:rPr>
              <a:t>SQL Server Management Studio (Ayuda F1)</a:t>
            </a:r>
          </a:p>
          <a:p>
            <a:pPr algn="ctr"/>
            <a:r>
              <a:rPr lang="es-ES" sz="2400" dirty="0" smtClean="0">
                <a:latin typeface="Arial Narrow" pitchFamily="34" charset="0"/>
              </a:rPr>
              <a:t>Proporciona ayuda para las herramientas, asistentes y servicios suministrados con SQL Server Management Studio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>
            <a:off x="2071670" y="642918"/>
            <a:ext cx="48806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onstantia" pitchFamily="18" charset="0"/>
              </a:rPr>
              <a:t>características</a:t>
            </a:r>
            <a:endParaRPr lang="es-E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357290" y="2214554"/>
            <a:ext cx="650084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 smtClean="0">
                <a:latin typeface="Arial Narrow" pitchFamily="34" charset="0"/>
              </a:rPr>
              <a:t>INFORMACIÓN GENERAL DEL MONITOR DE SQL SERVER </a:t>
            </a:r>
            <a:r>
              <a:rPr lang="es-ES" sz="2400" dirty="0" smtClean="0">
                <a:latin typeface="Arial Narrow" pitchFamily="34" charset="0"/>
              </a:rPr>
              <a:t>Proporciona ayuda para el Monitor de SQL Server y el Monitor de creación de reflejo de la base de datos.</a:t>
            </a:r>
          </a:p>
          <a:p>
            <a:pPr algn="ctr"/>
            <a:r>
              <a:rPr lang="es-ES" sz="2400" b="1" dirty="0" smtClean="0">
                <a:latin typeface="Arial Narrow" pitchFamily="34" charset="0"/>
              </a:rPr>
              <a:t>AYUDA DE F1 DE VISUAL DATABASE TOOLS </a:t>
            </a:r>
            <a:r>
              <a:rPr lang="es-ES" sz="2400" dirty="0" smtClean="0">
                <a:latin typeface="Arial Narrow" pitchFamily="34" charset="0"/>
              </a:rPr>
              <a:t>Proporciona ayuda para las herramientas Diseñador de diagramas de base de datos, Diseñador de tablas y Diseñador de consultas y vistas, y sus cuadros de diálogo relacionados.</a:t>
            </a:r>
            <a:endParaRPr lang="es-ES" sz="2400" dirty="0">
              <a:latin typeface="Arial Narrow" pitchFamily="34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052736"/>
            <a:ext cx="6844188" cy="4699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121609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785786" y="2285992"/>
            <a:ext cx="73448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latin typeface="Arial Narrow" pitchFamily="34" charset="0"/>
              </a:rPr>
              <a:t>Los 5 principales motores de  bases de datos  a nivel mundial o que hemos escuchado son:</a:t>
            </a:r>
          </a:p>
          <a:p>
            <a:pPr algn="ctr"/>
            <a:endParaRPr lang="es-ES" sz="2400" dirty="0" smtClean="0">
              <a:latin typeface="Arial Narrow" pitchFamily="34" charset="0"/>
            </a:endParaRPr>
          </a:p>
          <a:p>
            <a:pPr algn="ctr"/>
            <a:r>
              <a:rPr lang="es-ES" sz="2400" dirty="0" smtClean="0">
                <a:latin typeface="Arial Narrow" pitchFamily="34" charset="0"/>
              </a:rPr>
              <a:t>1. MySQL</a:t>
            </a:r>
          </a:p>
          <a:p>
            <a:pPr algn="ctr"/>
            <a:r>
              <a:rPr lang="es-ES" sz="2400" dirty="0" smtClean="0">
                <a:latin typeface="Arial Narrow" pitchFamily="34" charset="0"/>
              </a:rPr>
              <a:t>2.PostgreSQL</a:t>
            </a:r>
          </a:p>
          <a:p>
            <a:pPr algn="ctr"/>
            <a:r>
              <a:rPr lang="es-ES" sz="2400" dirty="0" smtClean="0">
                <a:latin typeface="Arial Narrow" pitchFamily="34" charset="0"/>
              </a:rPr>
              <a:t>3.MSSQL</a:t>
            </a:r>
          </a:p>
          <a:p>
            <a:pPr algn="ctr"/>
            <a:r>
              <a:rPr lang="es-ES" sz="2400" dirty="0" smtClean="0">
                <a:latin typeface="Arial Narrow" pitchFamily="34" charset="0"/>
              </a:rPr>
              <a:t>4.QLite</a:t>
            </a:r>
          </a:p>
          <a:p>
            <a:pPr algn="ctr"/>
            <a:r>
              <a:rPr lang="es-ES" sz="2400" dirty="0" smtClean="0">
                <a:latin typeface="Arial Narrow" pitchFamily="34" charset="0"/>
              </a:rPr>
              <a:t>5.MS Access</a:t>
            </a:r>
            <a:endParaRPr lang="es-CO" sz="2400" dirty="0">
              <a:latin typeface="Arial Narrow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0" y="571480"/>
            <a:ext cx="908710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onstantia" pitchFamily="18" charset="0"/>
              </a:rPr>
              <a:t>Los Principales Motores  de Bases</a:t>
            </a:r>
          </a:p>
          <a:p>
            <a:pPr algn="ctr"/>
            <a:r>
              <a:rPr lang="es-ES" sz="4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onstantia" pitchFamily="18" charset="0"/>
              </a:rPr>
              <a:t> de datos</a:t>
            </a:r>
            <a:endParaRPr lang="es-ES" sz="4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19457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14348" y="2857496"/>
            <a:ext cx="7848872" cy="1800200"/>
          </a:xfrm>
        </p:spPr>
        <p:txBody>
          <a:bodyPr/>
          <a:lstStyle/>
          <a:p>
            <a:pPr algn="ctr"/>
            <a:r>
              <a:rPr lang="es-ES" sz="3200" dirty="0">
                <a:solidFill>
                  <a:schemeClr val="tx1"/>
                </a:solidFill>
                <a:latin typeface="Arial Narrow" pitchFamily="34" charset="0"/>
              </a:rPr>
              <a:t>Es un sistema de gestión de bases de datos relacional, multihilo y multiusuario con más de seis millones de instalaciones.</a:t>
            </a:r>
            <a:endParaRPr lang="es-CO" sz="3200" dirty="0">
              <a:solidFill>
                <a:schemeClr val="tx1"/>
              </a:solidFill>
              <a:latin typeface="Arial Narrow" pitchFamily="34" charset="0"/>
            </a:endParaRPr>
          </a:p>
          <a:p>
            <a:endParaRPr lang="es-CO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0" y="4519166"/>
            <a:ext cx="4965700" cy="2338834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3214678" y="357166"/>
            <a:ext cx="25074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My SQL</a:t>
            </a:r>
            <a:endParaRPr lang="es-E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1408821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PostgreSQL</a:t>
            </a:r>
            <a:endParaRPr lang="es-CO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714348" y="1142984"/>
            <a:ext cx="7620000" cy="4800600"/>
          </a:xfrm>
          <a:prstGeom prst="rect">
            <a:avLst/>
          </a:prstGeom>
        </p:spPr>
        <p:txBody>
          <a:bodyPr/>
          <a:lstStyle/>
          <a:p>
            <a:pPr marL="114300" indent="0" algn="ctr">
              <a:buNone/>
            </a:pPr>
            <a:r>
              <a:rPr lang="es-ES" dirty="0" smtClean="0"/>
              <a:t>                              </a:t>
            </a:r>
          </a:p>
          <a:p>
            <a:pPr marL="114300" indent="0" algn="ctr">
              <a:buNone/>
            </a:pPr>
            <a:r>
              <a:rPr lang="es-ES" sz="4000" dirty="0">
                <a:latin typeface="Arial Narrow" pitchFamily="34" charset="0"/>
              </a:rPr>
              <a:t> E</a:t>
            </a:r>
            <a:r>
              <a:rPr lang="es-ES" sz="4000" dirty="0" smtClean="0">
                <a:latin typeface="Arial Narrow" pitchFamily="34" charset="0"/>
              </a:rPr>
              <a:t>s </a:t>
            </a:r>
            <a:r>
              <a:rPr lang="es-ES" sz="4000" dirty="0">
                <a:latin typeface="Arial Narrow" pitchFamily="34" charset="0"/>
              </a:rPr>
              <a:t>un sistema de gestión de base de datos relacional orientada a objetos y </a:t>
            </a:r>
            <a:r>
              <a:rPr lang="es-ES" sz="4000" dirty="0" smtClean="0">
                <a:latin typeface="Arial Narrow" pitchFamily="34" charset="0"/>
              </a:rPr>
              <a:t>libre</a:t>
            </a:r>
            <a:r>
              <a:rPr lang="es-ES" sz="4000" dirty="0">
                <a:latin typeface="Arial Narrow" pitchFamily="34" charset="0"/>
              </a:rPr>
              <a:t>.</a:t>
            </a:r>
            <a:endParaRPr lang="es-CO" sz="4000" dirty="0">
              <a:latin typeface="Arial Narrow" pitchFamily="34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46" y="4310755"/>
            <a:ext cx="5292080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97528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0" y="1928802"/>
            <a:ext cx="7416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 smtClean="0">
                <a:latin typeface="Arial Narrow" pitchFamily="34" charset="0"/>
              </a:rPr>
              <a:t>Microsoft SQL Server</a:t>
            </a:r>
            <a:r>
              <a:rPr lang="es-ES" sz="2400" dirty="0" smtClean="0">
                <a:latin typeface="Arial Narrow" pitchFamily="34" charset="0"/>
              </a:rPr>
              <a:t> es un sistema para la gestión de bases de datos producido por Microsoft basado en el modelo relacional. Sus lenguajes para consultas son T-SQL y ANSI SQL. </a:t>
            </a:r>
            <a:r>
              <a:rPr lang="es-ES" sz="2400" b="1" dirty="0" smtClean="0">
                <a:latin typeface="Arial Narrow" pitchFamily="34" charset="0"/>
              </a:rPr>
              <a:t>Microsoft SQL Server</a:t>
            </a:r>
            <a:r>
              <a:rPr lang="es-ES" sz="2400" dirty="0" smtClean="0">
                <a:latin typeface="Arial Narrow" pitchFamily="34" charset="0"/>
              </a:rPr>
              <a:t> constituye la alternativa de Microsoft a otros potentes sistemas gestores de bases de datos como son </a:t>
            </a:r>
            <a:r>
              <a:rPr lang="es-ES" sz="2400" b="1" i="1" dirty="0" smtClean="0">
                <a:latin typeface="Arial Narrow" pitchFamily="34" charset="0"/>
              </a:rPr>
              <a:t>Oracle</a:t>
            </a:r>
            <a:r>
              <a:rPr lang="es-ES" sz="2400" dirty="0" smtClean="0">
                <a:latin typeface="Arial Narrow" pitchFamily="34" charset="0"/>
              </a:rPr>
              <a:t>, </a:t>
            </a:r>
            <a:r>
              <a:rPr lang="es-ES" sz="2400" b="1" i="1" dirty="0" smtClean="0">
                <a:latin typeface="Arial Narrow" pitchFamily="34" charset="0"/>
              </a:rPr>
              <a:t>PostgreSQL</a:t>
            </a:r>
            <a:r>
              <a:rPr lang="es-ES" sz="2400" dirty="0" smtClean="0">
                <a:latin typeface="Arial Narrow" pitchFamily="34" charset="0"/>
              </a:rPr>
              <a:t> o </a:t>
            </a:r>
            <a:r>
              <a:rPr lang="es-ES" sz="2400" b="1" i="1" dirty="0" smtClean="0">
                <a:latin typeface="Arial Narrow" pitchFamily="34" charset="0"/>
              </a:rPr>
              <a:t>MySQL</a:t>
            </a:r>
            <a:r>
              <a:rPr lang="es-ES" dirty="0" smtClean="0">
                <a:latin typeface="Arial Narrow" pitchFamily="34" charset="0"/>
              </a:rPr>
              <a:t>.</a:t>
            </a:r>
            <a:endParaRPr lang="es-CO" dirty="0">
              <a:latin typeface="Arial Narrow" pitchFamily="34" charset="0"/>
            </a:endParaRPr>
          </a:p>
        </p:txBody>
      </p:sp>
      <p:pic>
        <p:nvPicPr>
          <p:cNvPr id="4" name="Picture 2" descr="http://3.bp.blogspot.com/-FAkf4p2OLog/TuAM_XBJi1I/AAAAAAAAEww/UtrjZgUysDw/s1600/MS+SQL+Server+Hosting+Benefit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710" y="3695134"/>
            <a:ext cx="3848290" cy="3162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2643174" y="428604"/>
            <a:ext cx="2957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onstantia" pitchFamily="18" charset="0"/>
              </a:rPr>
              <a:t>Ms SQL  </a:t>
            </a:r>
            <a:endParaRPr lang="es-E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682490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nsmisión de listas">
  <a:themeElements>
    <a:clrScheme name="Transmisión de listas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Transmisión de listas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nsmisión de listas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81</TotalTime>
  <Words>235</Words>
  <Application>Microsoft Office PowerPoint</Application>
  <PresentationFormat>Presentación en pantalla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Transmisión de listas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PostgreSQL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SECRETARIA DE EDUCACION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IE GABRIEL GARCIA MARQUEZ</dc:creator>
  <cp:lastModifiedBy>Invitado</cp:lastModifiedBy>
  <cp:revision>11</cp:revision>
  <dcterms:created xsi:type="dcterms:W3CDTF">2012-02-02T13:44:57Z</dcterms:created>
  <dcterms:modified xsi:type="dcterms:W3CDTF">2012-02-14T23:47:04Z</dcterms:modified>
</cp:coreProperties>
</file>